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32"/>
  </p:notesMasterIdLst>
  <p:handoutMasterIdLst>
    <p:handoutMasterId r:id="rId33"/>
  </p:handoutMasterIdLst>
  <p:sldIdLst>
    <p:sldId id="256" r:id="rId5"/>
    <p:sldId id="261" r:id="rId6"/>
    <p:sldId id="260" r:id="rId7"/>
    <p:sldId id="262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302" r:id="rId16"/>
    <p:sldId id="289" r:id="rId17"/>
    <p:sldId id="290" r:id="rId18"/>
    <p:sldId id="292" r:id="rId19"/>
    <p:sldId id="295" r:id="rId20"/>
    <p:sldId id="296" r:id="rId21"/>
    <p:sldId id="303" r:id="rId22"/>
    <p:sldId id="298" r:id="rId23"/>
    <p:sldId id="297" r:id="rId24"/>
    <p:sldId id="304" r:id="rId25"/>
    <p:sldId id="305" r:id="rId26"/>
    <p:sldId id="299" r:id="rId27"/>
    <p:sldId id="291" r:id="rId28"/>
    <p:sldId id="293" r:id="rId29"/>
    <p:sldId id="294" r:id="rId30"/>
    <p:sldId id="280" r:id="rId31"/>
  </p:sldIdLst>
  <p:sldSz cx="9144000" cy="6858000" type="screen4x3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49" autoAdjust="0"/>
    <p:restoredTop sz="94601" autoAdjust="0"/>
  </p:normalViewPr>
  <p:slideViewPr>
    <p:cSldViewPr snapToGrid="0" snapToObjects="1" showGuides="1">
      <p:cViewPr>
        <p:scale>
          <a:sx n="130" d="100"/>
          <a:sy n="130" d="100"/>
        </p:scale>
        <p:origin x="5984" y="20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91" d="100"/>
          <a:sy n="91" d="100"/>
        </p:scale>
        <p:origin x="-3690" y="-102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A0D184-D464-48E9-9CA0-A94E873F6C2C}" type="datetimeFigureOut">
              <a:rPr lang="de-CH" smtClean="0"/>
              <a:t>18.05.17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77753-DB7C-4FA7-98FC-17681D88797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1596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F2B663-2BA9-4D7E-8201-5DE4109E1EDD}" type="datetimeFigureOut">
              <a:rPr lang="de-CH" smtClean="0"/>
              <a:t>18.05.17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39775"/>
            <a:ext cx="4937125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689515"/>
            <a:ext cx="5438140" cy="444269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44704-8E6D-4CF2-8CFA-A0F7BC751896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899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6119813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6119813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72972" y="6253843"/>
            <a:ext cx="6216953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pic>
        <p:nvPicPr>
          <p:cNvPr id="13" name="Bild 6" descr="BFH_Logo_A_defren_100_RGB_130220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2438" y="315913"/>
            <a:ext cx="1530350" cy="110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6120000" cy="28080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 smtClean="0"/>
              <a:t>Titelseite mit Bild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err="1" smtClean="0"/>
              <a:t>Bild</a:t>
            </a:r>
            <a:r>
              <a:rPr lang="de-DE" noProof="0" dirty="0" smtClean="0"/>
              <a:t> durch Klicken auf Symbol hinzufügen</a:t>
            </a:r>
            <a:endParaRPr lang="de-DE" noProof="0" dirty="0"/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68000" y="4623441"/>
            <a:ext cx="8044216" cy="533105"/>
          </a:xfrm>
          <a:prstGeom prst="rect">
            <a:avLst/>
          </a:prstGeom>
        </p:spPr>
        <p:txBody>
          <a:bodyPr l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68000" y="5156546"/>
            <a:ext cx="678439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62006" y="6299494"/>
            <a:ext cx="679038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7559675" y="6300788"/>
            <a:ext cx="1081088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0704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3258000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6047998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 hasCustomPrompt="1"/>
          </p:nvPr>
        </p:nvSpPr>
        <p:spPr>
          <a:xfrm>
            <a:off x="3258000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 hasCustomPrompt="1"/>
          </p:nvPr>
        </p:nvSpPr>
        <p:spPr>
          <a:xfrm>
            <a:off x="6047998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58445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138256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osses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68000" y="1439999"/>
            <a:ext cx="8100000" cy="468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 smtClean="0"/>
              <a:t>Mastertextformat bearbeiten</a:t>
            </a:r>
          </a:p>
          <a:p>
            <a:pPr lvl="1"/>
            <a:r>
              <a:rPr lang="de-CH" dirty="0" smtClean="0"/>
              <a:t>Zweite Ebene</a:t>
            </a:r>
          </a:p>
          <a:p>
            <a:pPr lvl="2"/>
            <a:r>
              <a:rPr lang="de-CH" dirty="0" smtClean="0"/>
              <a:t>Dritte Ebene</a:t>
            </a:r>
          </a:p>
          <a:p>
            <a:pPr lvl="3"/>
            <a:r>
              <a:rPr lang="de-CH" dirty="0" smtClean="0"/>
              <a:t>Vierte Ebene</a:t>
            </a:r>
          </a:p>
          <a:p>
            <a:pPr lvl="4"/>
            <a:r>
              <a:rPr lang="de-CH" dirty="0" smtClean="0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9738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72972" y="6253843"/>
            <a:ext cx="6216953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pic>
        <p:nvPicPr>
          <p:cNvPr id="9" name="Bild 8" descr="BFH_Logo_A_defren_100_RGB_130220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2438" y="315913"/>
            <a:ext cx="1530350" cy="110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 baseline="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 smtClean="0"/>
              <a:t>Titelseite ohne Bild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7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62006" y="6299494"/>
            <a:ext cx="679038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7559675" y="6300788"/>
            <a:ext cx="1081088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682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697D91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 smtClean="0"/>
              <a:t>Kapiteltrennseite grau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46949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 smtClean="0"/>
              <a:t>Kapiteltrennseite orange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90426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68000" y="1439999"/>
            <a:ext cx="8100000" cy="468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 rIns="0"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4198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40000"/>
            <a:ext cx="810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 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60000"/>
            <a:ext cx="810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55518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68000" y="5399230"/>
            <a:ext cx="3960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589224" y="5399230"/>
            <a:ext cx="4050775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1439230"/>
            <a:ext cx="396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590000" y="1439230"/>
            <a:ext cx="405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6862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72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 baseline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40000"/>
            <a:ext cx="396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 baseline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60000"/>
            <a:ext cx="396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 hasCustomPrompt="1"/>
          </p:nvPr>
        </p:nvSpPr>
        <p:spPr>
          <a:xfrm>
            <a:off x="4590000" y="1440000"/>
            <a:ext cx="405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4590000" y="2160000"/>
            <a:ext cx="405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07689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68000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3258000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3258000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6047998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6047998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21"/>
          </p:nvPr>
        </p:nvSpPr>
        <p:spPr>
          <a:xfrm>
            <a:off x="6758026" y="6242011"/>
            <a:ext cx="21336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F19AE9A8-34D4-4E8C-BE9C-13C550F1BED0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5970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66881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Berner Fachhochschule | Haute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école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spécialisée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bernoise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| Bern University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of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Applied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Sciences</a:t>
            </a:r>
            <a:endParaRPr lang="de-DE" sz="1000" dirty="0" smtClean="0">
              <a:solidFill>
                <a:srgbClr val="697D91"/>
              </a:solidFill>
              <a:latin typeface="Lucida Sans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6765342" y="6241256"/>
            <a:ext cx="1793442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fld id="{F19AE9A8-34D4-4E8C-BE9C-13C550F1BED0}" type="slidenum">
              <a:rPr lang="de-CH" smtClean="0"/>
              <a:pPr/>
              <a:t>‹#›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5" r:id="rId12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hyperlink" Target="http://www.vim.org/download.php" TargetMode="External"/><Relationship Id="rId13" Type="http://schemas.openxmlformats.org/officeDocument/2006/relationships/image" Target="../media/image13.tiff"/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code.visualstudio.com/" TargetMode="External"/><Relationship Id="rId3" Type="http://schemas.openxmlformats.org/officeDocument/2006/relationships/image" Target="../media/image8.tiff"/><Relationship Id="rId4" Type="http://schemas.openxmlformats.org/officeDocument/2006/relationships/hyperlink" Target="https://atom.io/" TargetMode="External"/><Relationship Id="rId5" Type="http://schemas.openxmlformats.org/officeDocument/2006/relationships/image" Target="../media/image9.tiff"/><Relationship Id="rId6" Type="http://schemas.openxmlformats.org/officeDocument/2006/relationships/hyperlink" Target="https://www.jetbrains.com/webstorm/" TargetMode="External"/><Relationship Id="rId7" Type="http://schemas.openxmlformats.org/officeDocument/2006/relationships/image" Target="../media/image10.tiff"/><Relationship Id="rId8" Type="http://schemas.openxmlformats.org/officeDocument/2006/relationships/hyperlink" Target="https://netbeans.org/features/index.html" TargetMode="External"/><Relationship Id="rId9" Type="http://schemas.openxmlformats.org/officeDocument/2006/relationships/image" Target="../media/image11.tiff"/><Relationship Id="rId10" Type="http://schemas.openxmlformats.org/officeDocument/2006/relationships/hyperlink" Target="https://www.sublimetext.com/3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ithub.com/i4mi/WorkshopIonic.git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test.midata.coop/#/portal/login" TargetMode="External"/><Relationship Id="rId3" Type="http://schemas.openxmlformats.org/officeDocument/2006/relationships/hyperlink" Target="https://test.midata.coop/#/developer/login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ithub.com/i4mi/midata.js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ithub.com/i4mi/midata.js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data.coop/" TargetMode="External"/><Relationship Id="rId4" Type="http://schemas.openxmlformats.org/officeDocument/2006/relationships/hyperlink" Target="https://github.com/i4mi/midata.js" TargetMode="External"/><Relationship Id="rId5" Type="http://schemas.openxmlformats.org/officeDocument/2006/relationships/hyperlink" Target="http://ionicframework.com/" TargetMode="External"/><Relationship Id="rId6" Type="http://schemas.openxmlformats.org/officeDocument/2006/relationships/hyperlink" Target="http://ionicframework.com/docs/" TargetMode="External"/><Relationship Id="rId7" Type="http://schemas.openxmlformats.org/officeDocument/2006/relationships/hyperlink" Target="http://ionicframework.com/docs/intro/tutorial/" TargetMode="External"/><Relationship Id="rId8" Type="http://schemas.openxmlformats.org/officeDocument/2006/relationships/hyperlink" Target="http://ionicframework.com/docs/intro/deploying/" TargetMode="External"/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test.midata.coop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nodejs.org/en/" TargetMode="External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de-DE" dirty="0" smtClean="0"/>
              <a:t>IONIC Framework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0"/>
          <a:lstStyle/>
          <a:p>
            <a:pPr marL="0" indent="0">
              <a:buNone/>
            </a:pPr>
            <a:r>
              <a:rPr lang="de-DE" dirty="0" smtClean="0">
                <a:latin typeface="Lucida Sans"/>
                <a:cs typeface="Lucida Sans"/>
              </a:rPr>
              <a:t>IONIC &amp; MIDATA Workshop</a:t>
            </a:r>
          </a:p>
          <a:p>
            <a:pPr marL="0" indent="0">
              <a:buNone/>
            </a:pPr>
            <a:endParaRPr lang="de-DE" dirty="0">
              <a:latin typeface="Lucida Sans"/>
              <a:cs typeface="Lucida Sans"/>
            </a:endParaRP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Berner Fachhochschule | Technik und Informatik | Medizininformatik</a:t>
            </a:r>
            <a:endParaRPr lang="de-DE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5930" r="5930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28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With a simple command in your terminal, it is possible to run your app on the browser (Google Chrome, Safari, Mozilla Firefox, </a:t>
            </a:r>
            <a:r>
              <a:rPr lang="is-IS" dirty="0" smtClean="0"/>
              <a:t>…</a:t>
            </a:r>
            <a:r>
              <a:rPr lang="en-US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Run your project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13748" y="3364500"/>
            <a:ext cx="5008504" cy="830997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$ cd </a:t>
            </a:r>
            <a:r>
              <a:rPr lang="en-US" dirty="0" err="1" smtClean="0"/>
              <a:t>MyIonicProject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$ ionic serve -l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41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174658" y="1492788"/>
            <a:ext cx="2393342" cy="239334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IDE – Recommendation</a:t>
            </a:r>
            <a:endParaRPr lang="en-US" dirty="0"/>
          </a:p>
        </p:txBody>
      </p:sp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394" y="3285662"/>
            <a:ext cx="2015613" cy="1846302"/>
          </a:xfrm>
          <a:prstGeom prst="rect">
            <a:avLst/>
          </a:prstGeom>
        </p:spPr>
      </p:pic>
      <p:pic>
        <p:nvPicPr>
          <p:cNvPr id="6" name="Picture 5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27807" y="3256165"/>
            <a:ext cx="2468716" cy="2468716"/>
          </a:xfrm>
          <a:prstGeom prst="rect">
            <a:avLst/>
          </a:prstGeom>
        </p:spPr>
      </p:pic>
      <p:pic>
        <p:nvPicPr>
          <p:cNvPr id="8" name="Picture 7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01323" y="4254363"/>
            <a:ext cx="3506429" cy="1527245"/>
          </a:xfrm>
          <a:prstGeom prst="rect">
            <a:avLst/>
          </a:prstGeom>
        </p:spPr>
      </p:pic>
      <p:pic>
        <p:nvPicPr>
          <p:cNvPr id="9" name="Picture 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96064" y="1105782"/>
            <a:ext cx="1908277" cy="1908277"/>
          </a:xfrm>
          <a:prstGeom prst="rect">
            <a:avLst/>
          </a:prstGeom>
        </p:spPr>
      </p:pic>
      <p:pic>
        <p:nvPicPr>
          <p:cNvPr id="10" name="Picture 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43505" y="1385690"/>
            <a:ext cx="1455850" cy="145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39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468000" y="1839808"/>
            <a:ext cx="6528227" cy="533105"/>
          </a:xfrm>
          <a:prstGeom prst="rect">
            <a:avLst/>
          </a:prstGeom>
        </p:spPr>
        <p:txBody>
          <a:bodyPr lIns="0"/>
          <a:lstStyle/>
          <a:p>
            <a:r>
              <a:rPr lang="de-DE" dirty="0" err="1" smtClean="0"/>
              <a:t>Ionic</a:t>
            </a:r>
            <a:r>
              <a:rPr lang="de-DE" dirty="0" smtClean="0"/>
              <a:t> Framework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4294967295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/>
          <a:p>
            <a:pPr marL="0" indent="0">
              <a:buNone/>
            </a:pPr>
            <a:r>
              <a:rPr lang="de-DE" sz="1600" dirty="0" err="1" smtClean="0">
                <a:solidFill>
                  <a:srgbClr val="FFFFFF"/>
                </a:solidFill>
                <a:latin typeface="Lucida Sans"/>
                <a:cs typeface="Lucida Sans"/>
              </a:rPr>
              <a:t>Exercises</a:t>
            </a:r>
            <a:endParaRPr lang="de-DE" sz="1600" dirty="0">
              <a:solidFill>
                <a:srgbClr val="FFFFFF"/>
              </a:solidFill>
              <a:latin typeface="Lucida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28751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Clone </a:t>
            </a:r>
            <a:r>
              <a:rPr lang="en-US" dirty="0"/>
              <a:t>the repository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github.com/i4mi/WorkshopIonic.git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Navigate in terminal in the folder “Task 1” and then in “</a:t>
            </a:r>
            <a:r>
              <a:rPr lang="en-US" dirty="0" err="1" smtClean="0"/>
              <a:t>PizzaService</a:t>
            </a:r>
            <a:r>
              <a:rPr lang="en-US" dirty="0" smtClean="0"/>
              <a:t>”</a:t>
            </a:r>
          </a:p>
          <a:p>
            <a:endParaRPr lang="en-US" dirty="0"/>
          </a:p>
          <a:p>
            <a:r>
              <a:rPr lang="en-US" dirty="0" smtClean="0"/>
              <a:t>Install the missed </a:t>
            </a:r>
            <a:r>
              <a:rPr lang="en-US" dirty="0" err="1" smtClean="0"/>
              <a:t>node_modules</a:t>
            </a:r>
            <a:r>
              <a:rPr lang="en-US" dirty="0" smtClean="0"/>
              <a:t> </a:t>
            </a:r>
            <a:r>
              <a:rPr lang="en-US" dirty="0" smtClean="0"/>
              <a:t>and run the project in your browser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Task : Add in the </a:t>
            </a:r>
            <a:r>
              <a:rPr lang="en-US" dirty="0" err="1" smtClean="0"/>
              <a:t>sidemenu</a:t>
            </a:r>
            <a:r>
              <a:rPr lang="en-US" dirty="0" smtClean="0"/>
              <a:t> a new item “</a:t>
            </a:r>
            <a:r>
              <a:rPr lang="en-US" dirty="0" err="1" smtClean="0"/>
              <a:t>Warenkorb</a:t>
            </a:r>
            <a:r>
              <a:rPr lang="en-US" dirty="0" smtClean="0"/>
              <a:t>” that navigate to Cart-Component.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Task 1 : </a:t>
            </a:r>
            <a:r>
              <a:rPr lang="de-DE" dirty="0" err="1"/>
              <a:t>My</a:t>
            </a:r>
            <a:r>
              <a:rPr lang="de-DE" dirty="0"/>
              <a:t> First App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23072" y="3368342"/>
            <a:ext cx="1828799" cy="646331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800" dirty="0" smtClean="0"/>
              <a:t>$ </a:t>
            </a:r>
            <a:r>
              <a:rPr lang="en-US" sz="1800" dirty="0" err="1" smtClean="0"/>
              <a:t>npm</a:t>
            </a:r>
            <a:r>
              <a:rPr lang="en-US" sz="1800" dirty="0" smtClean="0"/>
              <a:t> install </a:t>
            </a:r>
          </a:p>
          <a:p>
            <a:pPr marL="0" indent="0">
              <a:buNone/>
            </a:pPr>
            <a:r>
              <a:rPr lang="en-US" sz="1800" dirty="0" smtClean="0"/>
              <a:t>$ ionic serve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43782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68287" y="1401020"/>
            <a:ext cx="8099425" cy="404971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68000" y="369832"/>
            <a:ext cx="8100000" cy="540000"/>
          </a:xfrm>
        </p:spPr>
        <p:txBody>
          <a:bodyPr/>
          <a:lstStyle/>
          <a:p>
            <a:r>
              <a:rPr lang="en-US" dirty="0" smtClean="0"/>
              <a:t>MIDATA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86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Create a Account Holder </a:t>
            </a:r>
          </a:p>
          <a:p>
            <a:pPr lvl="1"/>
            <a:r>
              <a:rPr lang="en-US" dirty="0">
                <a:hlinkClick r:id="rId2"/>
              </a:rPr>
              <a:t>https://test.midata.coop</a:t>
            </a:r>
            <a:r>
              <a:rPr lang="en-US" dirty="0" smtClean="0">
                <a:hlinkClick r:id="rId2"/>
              </a:rPr>
              <a:t>/#/portal/login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Create a </a:t>
            </a:r>
            <a:r>
              <a:rPr lang="en-US" dirty="0"/>
              <a:t>Developer </a:t>
            </a:r>
            <a:r>
              <a:rPr lang="en-US" dirty="0" smtClean="0"/>
              <a:t>Account</a:t>
            </a:r>
          </a:p>
          <a:p>
            <a:pPr lvl="1"/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://test.midata.coop</a:t>
            </a:r>
            <a:r>
              <a:rPr lang="en-US" dirty="0" smtClean="0">
                <a:hlinkClick r:id="rId3"/>
              </a:rPr>
              <a:t>/#/developer/login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Register a new plugin for your App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Accounts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00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Check the documentation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github.com/i4mi/midata.js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63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743303" y="1135199"/>
            <a:ext cx="8100000" cy="4680000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rgbClr val="C586C0"/>
                </a:solidFill>
                <a:latin typeface="Menlo" charset="0"/>
              </a:rPr>
              <a:t>import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 </a:t>
            </a:r>
            <a:r>
              <a:rPr lang="en-US" sz="1400" dirty="0">
                <a:solidFill>
                  <a:srgbClr val="C586C0"/>
                </a:solidFill>
                <a:latin typeface="Menlo" charset="0"/>
              </a:rPr>
              <a:t>from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Create a MIDATA-Object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C586C0"/>
                </a:solidFill>
                <a:latin typeface="Menlo" charset="0"/>
              </a:rPr>
              <a:t>export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class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LoginPage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constructor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Set values to the object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57200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=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new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'https://test.midata.coop:9000'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'Name'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AppSecret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DCDCAA"/>
                </a:solidFill>
                <a:latin typeface="Menlo" charset="0"/>
              </a:rPr>
              <a:t>login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(){</a:t>
            </a:r>
          </a:p>
          <a:p>
            <a:pPr marL="457200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login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name@example.ch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'password'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914400" lvl="2" indent="0">
              <a:buNone/>
            </a:pP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info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'User id:'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user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id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914400" lvl="2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...</a:t>
            </a:r>
          </a:p>
          <a:p>
            <a:pPr marL="457200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Login (Username, Password)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55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Login OAuth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68000" y="1146542"/>
            <a:ext cx="8558013" cy="5488218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solidFill>
                  <a:srgbClr val="C586C0"/>
                </a:solidFill>
                <a:latin typeface="Menlo" charset="0"/>
              </a:rPr>
              <a:t>import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{</a:t>
            </a:r>
            <a:r>
              <a:rPr lang="en-US" sz="16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} </a:t>
            </a:r>
            <a:r>
              <a:rPr lang="en-US" sz="1600" dirty="0">
                <a:solidFill>
                  <a:srgbClr val="C586C0"/>
                </a:solidFill>
                <a:latin typeface="Menlo" charset="0"/>
              </a:rPr>
              <a:t>from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600" dirty="0" err="1">
                <a:solidFill>
                  <a:srgbClr val="CE9178"/>
                </a:solidFill>
                <a:latin typeface="Menlo" charset="0"/>
              </a:rPr>
              <a:t>midata</a:t>
            </a:r>
            <a:r>
              <a:rPr lang="en-US" sz="16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6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600" dirty="0">
                <a:solidFill>
                  <a:srgbClr val="D4D4D4"/>
                </a:solidFill>
                <a:latin typeface="Menlo" charset="0"/>
              </a:rPr>
            </a:br>
            <a:r>
              <a:rPr lang="en-US" sz="1600" dirty="0">
                <a:solidFill>
                  <a:srgbClr val="C586C0"/>
                </a:solidFill>
                <a:latin typeface="Menlo" charset="0"/>
              </a:rPr>
              <a:t>export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569CD6"/>
                </a:solidFill>
                <a:latin typeface="Menlo" charset="0"/>
              </a:rPr>
              <a:t>class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4EC9B0"/>
                </a:solidFill>
                <a:latin typeface="Menlo" charset="0"/>
              </a:rPr>
              <a:t>LoginPage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569CD6"/>
                </a:solidFill>
                <a:latin typeface="Menlo" charset="0"/>
              </a:rPr>
              <a:t>constructor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608B4E"/>
                </a:solidFill>
                <a:latin typeface="Menlo" charset="0"/>
              </a:rPr>
              <a:t>	//</a:t>
            </a:r>
            <a:r>
              <a:rPr lang="en-US" sz="1600" dirty="0">
                <a:solidFill>
                  <a:srgbClr val="608B4E"/>
                </a:solidFill>
                <a:latin typeface="Menlo" charset="0"/>
              </a:rPr>
              <a:t>Login</a:t>
            </a:r>
            <a:endParaRPr lang="en-US" sz="16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buNone/>
            </a:pPr>
            <a:r>
              <a:rPr lang="en-US" sz="1600" dirty="0" smtClean="0">
                <a:solidFill>
                  <a:srgbClr val="9CDCFE"/>
                </a:solidFill>
                <a:latin typeface="Menlo" charset="0"/>
              </a:rPr>
              <a:t>	</a:t>
            </a:r>
            <a:r>
              <a:rPr lang="en-US" sz="1600" dirty="0" err="1" smtClean="0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= </a:t>
            </a:r>
            <a:r>
              <a:rPr lang="en-US" sz="1600" dirty="0">
                <a:solidFill>
                  <a:srgbClr val="569CD6"/>
                </a:solidFill>
                <a:latin typeface="Menlo" charset="0"/>
              </a:rPr>
              <a:t>new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Menlo" charset="0"/>
              </a:rPr>
              <a:t>"https://test.midata.coop:9000"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,</a:t>
            </a:r>
            <a:r>
              <a:rPr lang="en-US" sz="1600" dirty="0">
                <a:solidFill>
                  <a:srgbClr val="CE9178"/>
                </a:solidFill>
                <a:latin typeface="Menlo" charset="0"/>
              </a:rPr>
              <a:t>"oauth2test</a:t>
            </a:r>
            <a:r>
              <a:rPr lang="en-US" sz="1600" dirty="0" smtClean="0">
                <a:solidFill>
                  <a:srgbClr val="CE9178"/>
                </a:solidFill>
                <a:latin typeface="Menlo" charset="0"/>
              </a:rPr>
              <a:t>"</a:t>
            </a: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}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600" dirty="0">
                <a:solidFill>
                  <a:srgbClr val="D4D4D4"/>
                </a:solidFill>
                <a:latin typeface="Menlo" charset="0"/>
              </a:rPr>
            </a:br>
            <a:r>
              <a:rPr lang="en-US" sz="1600" dirty="0">
                <a:solidFill>
                  <a:srgbClr val="DCDCAA"/>
                </a:solidFill>
                <a:latin typeface="Menlo" charset="0"/>
              </a:rPr>
              <a:t>login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(){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C586C0"/>
                </a:solidFill>
                <a:latin typeface="Menlo" charset="0"/>
              </a:rPr>
              <a:t>	return</a:t>
            </a: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6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Menlo" charset="0"/>
              </a:rPr>
              <a:t>authenticate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}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600" dirty="0">
                <a:solidFill>
                  <a:srgbClr val="D4D4D4"/>
                </a:solidFill>
                <a:latin typeface="Menlo" charset="0"/>
              </a:rPr>
            </a:br>
            <a:r>
              <a:rPr lang="en-US" sz="1600" dirty="0" err="1">
                <a:solidFill>
                  <a:srgbClr val="DCDCAA"/>
                </a:solidFill>
                <a:latin typeface="Menlo" charset="0"/>
              </a:rPr>
              <a:t>onLogin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(){</a:t>
            </a:r>
          </a:p>
          <a:p>
            <a:pPr marL="471487" lvl="1" indent="0">
              <a:buNone/>
            </a:pPr>
            <a:r>
              <a:rPr lang="en-US" sz="1600" dirty="0" err="1">
                <a:solidFill>
                  <a:srgbClr val="569CD6"/>
                </a:solidFill>
                <a:latin typeface="Menlo" charset="0"/>
              </a:rPr>
              <a:t>this</a:t>
            </a:r>
            <a:r>
              <a:rPr lang="en-US" sz="16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Menlo" charset="0"/>
              </a:rPr>
              <a:t>login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().</a:t>
            </a:r>
            <a:r>
              <a:rPr lang="en-US" sz="16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Menlo" charset="0"/>
              </a:rPr>
              <a:t>response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569CD6"/>
                </a:solidFill>
                <a:latin typeface="Menlo" charset="0"/>
              </a:rPr>
              <a:t>=&gt;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871537" lvl="2" indent="0">
              <a:buNone/>
            </a:pPr>
            <a:r>
              <a:rPr lang="en-US" sz="1600" dirty="0" err="1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6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Menlo" charset="0"/>
              </a:rPr>
              <a:t>log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Menlo" charset="0"/>
              </a:rPr>
              <a:t>response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871537" lvl="2" indent="0">
              <a:buNone/>
            </a:pPr>
            <a:r>
              <a:rPr lang="en-US" sz="1600" dirty="0">
                <a:solidFill>
                  <a:srgbClr val="D4D4D4"/>
                </a:solidFill>
                <a:latin typeface="Menlo" charset="0"/>
              </a:rPr>
              <a:t>... </a:t>
            </a:r>
          </a:p>
          <a:p>
            <a:pPr marL="471487" lvl="1" indent="0">
              <a:buNone/>
            </a:pPr>
            <a:r>
              <a:rPr lang="en-US" sz="1600" dirty="0">
                <a:solidFill>
                  <a:srgbClr val="D4D4D4"/>
                </a:solidFill>
                <a:latin typeface="Menlo" charset="0"/>
              </a:rPr>
              <a:t>});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 }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600" dirty="0">
                <a:solidFill>
                  <a:srgbClr val="D4D4D4"/>
                </a:solidFill>
                <a:latin typeface="Menlo" charset="0"/>
              </a:rPr>
            </a:br>
            <a:r>
              <a:rPr lang="en-US" sz="1600" dirty="0">
                <a:solidFill>
                  <a:srgbClr val="D4D4D4"/>
                </a:solidFill>
                <a:latin typeface="Menlo" charset="0"/>
              </a:rPr>
              <a:t>}</a:t>
            </a:r>
            <a:endParaRPr lang="en-US" sz="1600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833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Create Observation</a:t>
            </a:r>
            <a:endParaRPr lang="en-US" dirty="0"/>
          </a:p>
        </p:txBody>
      </p:sp>
      <p:sp>
        <p:nvSpPr>
          <p:cNvPr id="4" name="Content Placeholder 1"/>
          <p:cNvSpPr>
            <a:spLocks noGrp="1"/>
          </p:cNvSpPr>
          <p:nvPr>
            <p:ph sz="half" idx="1"/>
          </p:nvPr>
        </p:nvSpPr>
        <p:spPr>
          <a:xfrm>
            <a:off x="468000" y="900000"/>
            <a:ext cx="8100000" cy="4680000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 smtClean="0">
                <a:solidFill>
                  <a:srgbClr val="C586C0"/>
                </a:solidFill>
                <a:latin typeface="Menlo" charset="0"/>
              </a:rPr>
              <a:t>import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{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BodyWeight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 </a:t>
            </a:r>
            <a:r>
              <a:rPr lang="en-US" sz="1400" dirty="0">
                <a:solidFill>
                  <a:srgbClr val="C586C0"/>
                </a:solidFill>
                <a:latin typeface="Menlo" charset="0"/>
              </a:rPr>
              <a:t>from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C586C0"/>
                </a:solidFill>
                <a:latin typeface="Menlo" charset="0"/>
              </a:rPr>
              <a:t>export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class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ExamplePage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{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constructor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Create MIDATA-Object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=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new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'https://test.midata.coop:9000'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'Name'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AppSecret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Login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login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user@example.com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'Password'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info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"Logged in successfully"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});</a:t>
            </a:r>
          </a:p>
          <a:p>
            <a:pPr marL="0" indent="0"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saveWeight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(){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Create a </a:t>
            </a:r>
            <a:r>
              <a:rPr lang="en-US" sz="1400" dirty="0" err="1">
                <a:solidFill>
                  <a:srgbClr val="608B4E"/>
                </a:solidFill>
                <a:latin typeface="Menlo" charset="0"/>
              </a:rPr>
              <a:t>BodyWeight</a:t>
            </a:r>
            <a:r>
              <a:rPr lang="en-US" sz="1400" dirty="0">
                <a:solidFill>
                  <a:srgbClr val="608B4E"/>
                </a:solidFill>
                <a:latin typeface="Menlo" charset="0"/>
              </a:rPr>
              <a:t> Object and convert it to a Resource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weightObj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=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new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BodyWeight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'98'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new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4EC9B0"/>
                </a:solidFill>
                <a:latin typeface="Menlo" charset="0"/>
              </a:rPr>
              <a:t>Date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()) </a:t>
            </a:r>
            <a:r>
              <a:rPr lang="en-US" sz="1400" dirty="0">
                <a:solidFill>
                  <a:srgbClr val="C586C0"/>
                </a:solidFill>
                <a:latin typeface="Menlo" charset="0"/>
              </a:rPr>
              <a:t>as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4EC9B0"/>
                </a:solidFill>
                <a:latin typeface="Menlo" charset="0"/>
              </a:rPr>
              <a:t>Resource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;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Save the Resource on </a:t>
            </a:r>
            <a:r>
              <a:rPr lang="en-US" sz="1400" dirty="0" err="1">
                <a:solidFill>
                  <a:srgbClr val="608B4E"/>
                </a:solidFill>
                <a:latin typeface="Menlo" charset="0"/>
              </a:rPr>
              <a:t>Midata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save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weightObj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(){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info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"Saved 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BodyWeight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})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dirty="0">
                <a:solidFill>
                  <a:srgbClr val="D4D4D4"/>
                </a:solidFill>
                <a:latin typeface="Menlo" charset="0"/>
              </a:rPr>
            </a:br>
            <a:endParaRPr lang="en-US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669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smtClean="0"/>
              <a:t>Basic</a:t>
            </a:r>
          </a:p>
          <a:p>
            <a:endParaRPr lang="de-DE" dirty="0" smtClean="0"/>
          </a:p>
          <a:p>
            <a:r>
              <a:rPr lang="de-DE" dirty="0" smtClean="0"/>
              <a:t>Installation</a:t>
            </a:r>
          </a:p>
          <a:p>
            <a:endParaRPr lang="de-DE" dirty="0"/>
          </a:p>
          <a:p>
            <a:r>
              <a:rPr lang="de-DE" dirty="0" smtClean="0"/>
              <a:t>Task 1 : </a:t>
            </a:r>
            <a:r>
              <a:rPr lang="de-DE" dirty="0" err="1" smtClean="0"/>
              <a:t>My</a:t>
            </a:r>
            <a:r>
              <a:rPr lang="de-DE" dirty="0" smtClean="0"/>
              <a:t> First App</a:t>
            </a:r>
            <a:endParaRPr lang="de-DE" dirty="0"/>
          </a:p>
          <a:p>
            <a:endParaRPr lang="de-DE" dirty="0" smtClean="0"/>
          </a:p>
          <a:p>
            <a:r>
              <a:rPr lang="de-DE" dirty="0" smtClean="0"/>
              <a:t>MIDATA</a:t>
            </a:r>
          </a:p>
          <a:p>
            <a:endParaRPr lang="de-DE" dirty="0"/>
          </a:p>
          <a:p>
            <a:r>
              <a:rPr lang="de-DE" dirty="0" smtClean="0"/>
              <a:t>Task 2 : </a:t>
            </a:r>
            <a:r>
              <a:rPr lang="de-DE" dirty="0" err="1" smtClean="0"/>
              <a:t>My</a:t>
            </a:r>
            <a:r>
              <a:rPr lang="de-DE" dirty="0"/>
              <a:t> </a:t>
            </a:r>
            <a:r>
              <a:rPr lang="de-DE" dirty="0" smtClean="0"/>
              <a:t>First MIDATA App</a:t>
            </a:r>
          </a:p>
          <a:p>
            <a:endParaRPr lang="de-DE" dirty="0"/>
          </a:p>
          <a:p>
            <a:r>
              <a:rPr lang="de-DE" dirty="0" smtClean="0"/>
              <a:t>Links</a:t>
            </a:r>
          </a:p>
          <a:p>
            <a:endParaRPr lang="de-DE" dirty="0" smtClean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Content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098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68000" y="1440774"/>
            <a:ext cx="8100000" cy="4680000"/>
          </a:xfrm>
        </p:spPr>
        <p:txBody>
          <a:bodyPr/>
          <a:lstStyle/>
          <a:p>
            <a:pPr marL="0" indent="0">
              <a:buNone/>
            </a:pPr>
            <a:endParaRPr lang="en-US" sz="1400" dirty="0" smtClean="0">
              <a:solidFill>
                <a:srgbClr val="C586C0"/>
              </a:solidFill>
              <a:latin typeface="Menlo" charset="0"/>
            </a:endParaRPr>
          </a:p>
          <a:p>
            <a:pPr marL="0" indent="0">
              <a:buNone/>
            </a:pPr>
            <a:endParaRPr lang="en-US" sz="1400" dirty="0">
              <a:solidFill>
                <a:srgbClr val="C586C0"/>
              </a:solidFill>
              <a:latin typeface="Menlo" charset="0"/>
            </a:endParaRPr>
          </a:p>
          <a:p>
            <a:pPr marL="0" indent="0">
              <a:buNone/>
            </a:pPr>
            <a:endParaRPr lang="en-US" sz="1400" dirty="0" smtClean="0">
              <a:solidFill>
                <a:srgbClr val="C586C0"/>
              </a:solidFill>
              <a:latin typeface="Menlo" charset="0"/>
            </a:endParaRPr>
          </a:p>
          <a:p>
            <a:pPr marL="0" indent="0">
              <a:buNone/>
            </a:pPr>
            <a:r>
              <a:rPr lang="en-US" sz="1400" dirty="0" smtClean="0">
                <a:solidFill>
                  <a:srgbClr val="C586C0"/>
                </a:solidFill>
                <a:latin typeface="Menlo" charset="0"/>
              </a:rPr>
              <a:t>import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{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 </a:t>
            </a:r>
            <a:r>
              <a:rPr lang="en-US" sz="1400" dirty="0">
                <a:solidFill>
                  <a:srgbClr val="C586C0"/>
                </a:solidFill>
                <a:latin typeface="Menlo" charset="0"/>
              </a:rPr>
              <a:t>from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C586C0"/>
                </a:solidFill>
                <a:latin typeface="Menlo" charset="0"/>
              </a:rPr>
              <a:t>export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class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PainPage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constructor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857250" lvl="2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//Login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857250" lvl="2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...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</a:t>
            </a:r>
            <a:r>
              <a:rPr lang="en-US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dirty="0">
                <a:solidFill>
                  <a:srgbClr val="D4D4D4"/>
                </a:solidFill>
                <a:latin typeface="Menlo" charset="0"/>
              </a:rPr>
            </a:br>
            <a:endParaRPr lang="en-US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Create Observation with 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92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71487" lvl="1" indent="0">
              <a:buNone/>
            </a:pP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saveWeight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(){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871537" lvl="2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weight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= {</a:t>
            </a:r>
          </a:p>
          <a:p>
            <a:pPr marL="1328737" lvl="3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resourceType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'Observation'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328737" lvl="3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code: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coding: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[{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system: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'http://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loinc.org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code: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'3141-9'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display: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'Weight Measured'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1785937" lvl="4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}]</a:t>
            </a:r>
          </a:p>
          <a:p>
            <a:pPr marL="1328737" lvl="3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},</a:t>
            </a:r>
          </a:p>
          <a:p>
            <a:pPr marL="1328737" lvl="3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effectiveDateTime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'2016-01-01'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328737" lvl="3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valueQuantity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value: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B5CEA8"/>
                </a:solidFill>
                <a:latin typeface="Menlo" charset="0"/>
              </a:rPr>
              <a:t>72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unit: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'kg'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system: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'http://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unitsofmeasure.org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1328737" lvl="3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871537" lvl="2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MIDATA – Create Observation with JSON</a:t>
            </a:r>
          </a:p>
        </p:txBody>
      </p:sp>
    </p:spTree>
    <p:extLst>
      <p:ext uri="{BB962C8B-B14F-4D97-AF65-F5344CB8AC3E}">
        <p14:creationId xmlns:p14="http://schemas.microsoft.com/office/powerpoint/2010/main" val="17193667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71487" lvl="1" indent="0">
              <a:buNone/>
            </a:pPr>
            <a:endParaRPr lang="en-US" sz="1400" dirty="0" smtClean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Save the resource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save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weight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log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'Saved!'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})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catch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error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 {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log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'There was an error!'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error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});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lv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MIDATA – Create Observation with JSON</a:t>
            </a:r>
          </a:p>
        </p:txBody>
      </p:sp>
    </p:spTree>
    <p:extLst>
      <p:ext uri="{BB962C8B-B14F-4D97-AF65-F5344CB8AC3E}">
        <p14:creationId xmlns:p14="http://schemas.microsoft.com/office/powerpoint/2010/main" val="14326739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68000" y="1076206"/>
            <a:ext cx="8676000" cy="4680000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rgbClr val="C586C0"/>
                </a:solidFill>
                <a:latin typeface="Menlo" charset="0"/>
              </a:rPr>
              <a:t>import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 </a:t>
            </a:r>
            <a:r>
              <a:rPr lang="en-US" sz="1400" dirty="0">
                <a:solidFill>
                  <a:srgbClr val="C586C0"/>
                </a:solidFill>
                <a:latin typeface="Menlo" charset="0"/>
              </a:rPr>
              <a:t>from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C586C0"/>
                </a:solidFill>
                <a:latin typeface="Menlo" charset="0"/>
              </a:rPr>
              <a:t>export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class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PainPage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constructor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//Login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...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 smtClean="0">
                <a:solidFill>
                  <a:srgbClr val="DCDCAA"/>
                </a:solidFill>
                <a:latin typeface="Menlo" charset="0"/>
              </a:rPr>
              <a:t>search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(){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Search for resources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search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'Observation'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{ </a:t>
            </a:r>
            <a:r>
              <a:rPr lang="en-US" sz="1400" dirty="0" smtClean="0">
                <a:solidFill>
                  <a:srgbClr val="9CDCFE"/>
                </a:solidFill>
                <a:latin typeface="Menlo" charset="0"/>
              </a:rPr>
              <a:t>code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"http://loinc.org|6690-2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"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}).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 {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log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'Got resources: 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resources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	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	</a:t>
            </a:r>
            <a:r>
              <a:rPr lang="en-US" sz="1400" dirty="0" smtClean="0">
                <a:solidFill>
                  <a:srgbClr val="C586C0"/>
                </a:solidFill>
                <a:latin typeface="Menlo" charset="0"/>
              </a:rPr>
              <a:t>for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i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in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info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 smtClean="0">
                <a:solidFill>
                  <a:srgbClr val="9CDCFE"/>
                </a:solidFill>
                <a:latin typeface="Menlo" charset="0"/>
              </a:rPr>
              <a:t>resources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[</a:t>
            </a:r>
            <a:r>
              <a:rPr lang="en-US" sz="1400" dirty="0" err="1" smtClean="0">
                <a:solidFill>
                  <a:srgbClr val="9CDCFE"/>
                </a:solidFill>
                <a:latin typeface="Menlo" charset="0"/>
              </a:rPr>
              <a:t>i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].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toJson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().</a:t>
            </a:r>
            <a:r>
              <a:rPr lang="en-US" sz="1400" dirty="0" err="1" smtClean="0">
                <a:solidFill>
                  <a:srgbClr val="9CDCFE"/>
                </a:solidFill>
                <a:latin typeface="Menlo" charset="0"/>
              </a:rPr>
              <a:t>valueQuantity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9CDCFE"/>
                </a:solidFill>
                <a:latin typeface="Menlo" charset="0"/>
              </a:rPr>
              <a:t>value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);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	}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Get Observations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650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Navigate in terminal in the folder “Task </a:t>
            </a:r>
            <a:r>
              <a:rPr lang="en-US" dirty="0" smtClean="0"/>
              <a:t>2” </a:t>
            </a:r>
            <a:r>
              <a:rPr lang="en-US" dirty="0"/>
              <a:t>and then in </a:t>
            </a:r>
            <a:r>
              <a:rPr lang="en-US" dirty="0" smtClean="0"/>
              <a:t>“</a:t>
            </a:r>
            <a:r>
              <a:rPr lang="en-US" dirty="0" err="1" smtClean="0"/>
              <a:t>DemoMIDATA</a:t>
            </a:r>
            <a:r>
              <a:rPr lang="en-US" dirty="0" smtClean="0"/>
              <a:t>”</a:t>
            </a:r>
          </a:p>
          <a:p>
            <a:endParaRPr lang="en-US" dirty="0"/>
          </a:p>
          <a:p>
            <a:r>
              <a:rPr lang="en-US" dirty="0" smtClean="0"/>
              <a:t>Install with following </a:t>
            </a:r>
            <a:r>
              <a:rPr lang="en-US" dirty="0"/>
              <a:t>command </a:t>
            </a:r>
            <a:r>
              <a:rPr lang="en-US" dirty="0" err="1" smtClean="0"/>
              <a:t>midata.js</a:t>
            </a:r>
            <a:r>
              <a:rPr lang="en-US" dirty="0" smtClean="0"/>
              <a:t> </a:t>
            </a:r>
            <a:r>
              <a:rPr lang="en-US" sz="1400" dirty="0" smtClean="0"/>
              <a:t>(</a:t>
            </a:r>
            <a:r>
              <a:rPr lang="en-US" sz="1400" dirty="0" smtClean="0">
                <a:hlinkClick r:id="rId2"/>
              </a:rPr>
              <a:t>https</a:t>
            </a:r>
            <a:r>
              <a:rPr lang="en-US" sz="1400" dirty="0">
                <a:hlinkClick r:id="rId2"/>
              </a:rPr>
              <a:t>://</a:t>
            </a:r>
            <a:r>
              <a:rPr lang="en-US" sz="1400" dirty="0" smtClean="0">
                <a:hlinkClick r:id="rId2"/>
              </a:rPr>
              <a:t>github.com/i4mi/midata.js</a:t>
            </a:r>
            <a:r>
              <a:rPr lang="en-US" sz="1400" dirty="0"/>
              <a:t>)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Add following </a:t>
            </a:r>
            <a:r>
              <a:rPr lang="en-US" dirty="0" err="1" smtClean="0"/>
              <a:t>AppSecret</a:t>
            </a:r>
            <a:r>
              <a:rPr lang="en-US" dirty="0" smtClean="0"/>
              <a:t> into the app “workshop” and ”secret”</a:t>
            </a:r>
          </a:p>
          <a:p>
            <a:pPr lvl="1"/>
            <a:r>
              <a:rPr lang="en-US" dirty="0" smtClean="0"/>
              <a:t>This step is not necessary if you work with OAuth!</a:t>
            </a:r>
          </a:p>
          <a:p>
            <a:endParaRPr lang="en-US" dirty="0" smtClean="0"/>
          </a:p>
          <a:p>
            <a:r>
              <a:rPr lang="en-US" dirty="0" smtClean="0"/>
              <a:t>Try to make a FHIR-Request with Bodyweight ()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Try to make a FHIR-Request with Pain (You need a JSON)</a:t>
            </a:r>
          </a:p>
          <a:p>
            <a:endParaRPr lang="en-US" dirty="0" smtClean="0"/>
          </a:p>
          <a:p>
            <a:r>
              <a:rPr lang="en-US" dirty="0" smtClean="0"/>
              <a:t>Try to get all Data from Bodyweight in a list</a:t>
            </a:r>
            <a:endParaRPr lang="en-US" dirty="0"/>
          </a:p>
          <a:p>
            <a:pPr lvl="1"/>
            <a:endParaRPr lang="en-US" dirty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Task 2 : </a:t>
            </a:r>
            <a:r>
              <a:rPr lang="de-DE" dirty="0" err="1"/>
              <a:t>My</a:t>
            </a:r>
            <a:r>
              <a:rPr lang="de-DE" dirty="0"/>
              <a:t> First MIDATA App</a:t>
            </a:r>
            <a:br>
              <a:rPr lang="de-DE" dirty="0"/>
            </a:b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97936" y="2788238"/>
            <a:ext cx="6440128" cy="369332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/>
              <a:t> $ </a:t>
            </a:r>
            <a:r>
              <a:rPr lang="en-US" sz="1800" dirty="0" err="1"/>
              <a:t>npm</a:t>
            </a:r>
            <a:r>
              <a:rPr lang="en-US" sz="1800" dirty="0"/>
              <a:t> install https://</a:t>
            </a:r>
            <a:r>
              <a:rPr lang="en-US" sz="1800" dirty="0" err="1"/>
              <a:t>github.com</a:t>
            </a:r>
            <a:r>
              <a:rPr lang="en-US" sz="1800" dirty="0"/>
              <a:t>/i4mi/</a:t>
            </a:r>
            <a:r>
              <a:rPr lang="en-US" sz="1800" dirty="0" err="1"/>
              <a:t>midata.js</a:t>
            </a:r>
            <a:r>
              <a:rPr lang="en-US" sz="1800" dirty="0"/>
              <a:t> --save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8432061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Navigate in your local repository and go to the solution branch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Solution : Task 1 &amp; 2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45420" y="2906226"/>
            <a:ext cx="6145160" cy="646331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800" dirty="0" smtClean="0"/>
              <a:t>$ cd </a:t>
            </a:r>
            <a:r>
              <a:rPr lang="en-US" sz="1800" dirty="0" err="1" smtClean="0"/>
              <a:t>WorkshopIonic</a:t>
            </a: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$ </a:t>
            </a:r>
            <a:r>
              <a:rPr lang="en-US" sz="1800" dirty="0" err="1" smtClean="0"/>
              <a:t>git</a:t>
            </a:r>
            <a:r>
              <a:rPr lang="en-US" sz="1800" dirty="0" smtClean="0"/>
              <a:t> checkout –b Solution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43318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MIDATA</a:t>
            </a:r>
          </a:p>
          <a:p>
            <a:pPr lvl="1"/>
            <a:r>
              <a:rPr lang="en-US" dirty="0">
                <a:hlinkClick r:id="rId2"/>
              </a:rPr>
              <a:t>https://test.midata.coop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https://www.midata.coop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github.com/i4mi/midata.js</a:t>
            </a:r>
            <a:r>
              <a:rPr lang="en-US" dirty="0" smtClean="0"/>
              <a:t> </a:t>
            </a:r>
          </a:p>
          <a:p>
            <a:pPr lvl="1"/>
            <a:endParaRPr lang="en-US" dirty="0"/>
          </a:p>
          <a:p>
            <a:r>
              <a:rPr lang="en-US" dirty="0" smtClean="0"/>
              <a:t>IONIC</a:t>
            </a:r>
          </a:p>
          <a:p>
            <a:pPr lvl="1"/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ionicframework.com</a:t>
            </a:r>
            <a:r>
              <a:rPr lang="en-US" dirty="0" smtClean="0"/>
              <a:t> </a:t>
            </a:r>
          </a:p>
          <a:p>
            <a:pPr lvl="1"/>
            <a:r>
              <a:rPr lang="en-US" dirty="0">
                <a:hlinkClick r:id="rId6"/>
              </a:rPr>
              <a:t>http://ionicframework.com/docs</a:t>
            </a:r>
            <a:r>
              <a:rPr lang="en-US" dirty="0" smtClean="0">
                <a:hlinkClick r:id="rId6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>
                <a:hlinkClick r:id="rId7"/>
              </a:rPr>
              <a:t>http://ionicframework.com/docs/intro/tutorial</a:t>
            </a:r>
            <a:r>
              <a:rPr lang="en-US" dirty="0" smtClean="0">
                <a:hlinkClick r:id="rId7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>
                <a:hlinkClick r:id="rId8"/>
              </a:rPr>
              <a:t>http://ionicframework.com/docs/intro/deploying</a:t>
            </a:r>
            <a:r>
              <a:rPr lang="en-US" dirty="0" smtClean="0">
                <a:hlinkClick r:id="rId8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4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listening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3298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468000" y="1839808"/>
            <a:ext cx="6528227" cy="533105"/>
          </a:xfrm>
          <a:prstGeom prst="rect">
            <a:avLst/>
          </a:prstGeom>
        </p:spPr>
        <p:txBody>
          <a:bodyPr lIns="0"/>
          <a:lstStyle/>
          <a:p>
            <a:r>
              <a:rPr lang="de-DE" dirty="0" err="1" smtClean="0"/>
              <a:t>Ionic</a:t>
            </a:r>
            <a:r>
              <a:rPr lang="de-DE" dirty="0" smtClean="0"/>
              <a:t> Framework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4294967295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/>
          <a:p>
            <a:pPr marL="0" indent="0">
              <a:buNone/>
            </a:pPr>
            <a:r>
              <a:rPr lang="de-DE" sz="1600" dirty="0" smtClean="0">
                <a:solidFill>
                  <a:srgbClr val="FFFFFF"/>
                </a:solidFill>
                <a:latin typeface="Lucida Sans"/>
                <a:cs typeface="Lucida Sans"/>
              </a:rPr>
              <a:t>Basic</a:t>
            </a:r>
            <a:endParaRPr lang="de-DE" sz="1600" dirty="0">
              <a:solidFill>
                <a:srgbClr val="FFFFFF"/>
              </a:solidFill>
              <a:latin typeface="Lucida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617437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half" idx="1"/>
          </p:nvPr>
        </p:nvSpPr>
        <p:spPr>
          <a:xfrm>
            <a:off x="467999" y="1582994"/>
            <a:ext cx="8322039" cy="45370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An open source framework for developing hybrid mobile apps with AngularJS, Sass and Cordova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Solves multiple device resolutions issues </a:t>
            </a:r>
          </a:p>
          <a:p>
            <a:pPr lvl="1"/>
            <a:r>
              <a:rPr lang="en-US" dirty="0"/>
              <a:t>Platform independent</a:t>
            </a:r>
          </a:p>
          <a:p>
            <a:pPr lvl="1"/>
            <a:r>
              <a:rPr lang="en-US" dirty="0"/>
              <a:t>Web-Technologies (HTML, CSS, JS</a:t>
            </a:r>
            <a:r>
              <a:rPr lang="is-IS" dirty="0"/>
              <a:t>…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IONIC</a:t>
            </a:r>
            <a:endParaRPr lang="de-DE" dirty="0"/>
          </a:p>
        </p:txBody>
      </p:sp>
      <p:pic>
        <p:nvPicPr>
          <p:cNvPr id="4" name="Content Placeholder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051" y="3475774"/>
            <a:ext cx="4816024" cy="2821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96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IONIC</a:t>
            </a:r>
            <a:endParaRPr lang="de-DE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564" y="2133371"/>
            <a:ext cx="3175820" cy="94518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091" y="1691981"/>
            <a:ext cx="2924741" cy="182796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9688" y="3578010"/>
            <a:ext cx="1757977" cy="195135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255607" y="237513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+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658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468000" y="1839808"/>
            <a:ext cx="6528227" cy="533105"/>
          </a:xfrm>
          <a:prstGeom prst="rect">
            <a:avLst/>
          </a:prstGeom>
        </p:spPr>
        <p:txBody>
          <a:bodyPr lIns="0"/>
          <a:lstStyle/>
          <a:p>
            <a:r>
              <a:rPr lang="de-DE" dirty="0" err="1" smtClean="0"/>
              <a:t>Ionic</a:t>
            </a:r>
            <a:r>
              <a:rPr lang="de-DE" dirty="0" smtClean="0"/>
              <a:t> Framework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4294967295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/>
          <a:p>
            <a:pPr marL="0" indent="0">
              <a:buNone/>
            </a:pPr>
            <a:r>
              <a:rPr lang="de-DE" sz="1600" dirty="0" smtClean="0">
                <a:solidFill>
                  <a:srgbClr val="FFFFFF"/>
                </a:solidFill>
                <a:latin typeface="Lucida Sans"/>
                <a:cs typeface="Lucida Sans"/>
              </a:rPr>
              <a:t>Installation</a:t>
            </a:r>
            <a:endParaRPr lang="de-DE" sz="1600" dirty="0">
              <a:solidFill>
                <a:srgbClr val="FFFFFF"/>
              </a:solidFill>
              <a:latin typeface="Lucida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213010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half" idx="1"/>
          </p:nvPr>
        </p:nvSpPr>
        <p:spPr>
          <a:xfrm>
            <a:off x="467999" y="1582994"/>
            <a:ext cx="8322039" cy="453700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First of all, we need a to download package </a:t>
            </a:r>
            <a:r>
              <a:rPr lang="en-US" dirty="0"/>
              <a:t>manager </a:t>
            </a:r>
            <a:r>
              <a:rPr lang="en-US" dirty="0" smtClean="0"/>
              <a:t>(</a:t>
            </a:r>
            <a:r>
              <a:rPr lang="en-US" dirty="0" smtClean="0">
                <a:hlinkClick r:id="rId2"/>
              </a:rPr>
              <a:t>nodejs</a:t>
            </a:r>
            <a:r>
              <a:rPr lang="en-US" dirty="0" smtClean="0"/>
              <a:t>) to install Cordova and IONIC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Installation – </a:t>
            </a:r>
            <a:r>
              <a:rPr lang="de-DE" dirty="0" err="1" smtClean="0"/>
              <a:t>Node.js</a:t>
            </a:r>
            <a:endParaRPr lang="de-DE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522" y="2792444"/>
            <a:ext cx="3460955" cy="211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2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half" idx="1"/>
          </p:nvPr>
        </p:nvSpPr>
        <p:spPr>
          <a:xfrm>
            <a:off x="467999" y="1582994"/>
            <a:ext cx="8322039" cy="453700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Open the terminal and install with </a:t>
            </a:r>
            <a:r>
              <a:rPr lang="en-US" dirty="0" err="1" smtClean="0"/>
              <a:t>npm</a:t>
            </a:r>
            <a:r>
              <a:rPr lang="en-US" dirty="0" smtClean="0"/>
              <a:t> </a:t>
            </a:r>
            <a:r>
              <a:rPr lang="en-US" dirty="0"/>
              <a:t>as administrator</a:t>
            </a:r>
            <a:r>
              <a:rPr lang="en-US" dirty="0" smtClean="0"/>
              <a:t> IONIC and Cordova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Installation – </a:t>
            </a:r>
            <a:r>
              <a:rPr lang="de-DE" dirty="0" err="1" smtClean="0"/>
              <a:t>Cordova</a:t>
            </a:r>
            <a:r>
              <a:rPr lang="de-DE" dirty="0" smtClean="0"/>
              <a:t> &amp; IONIC</a:t>
            </a:r>
            <a:endParaRPr lang="de-DE" dirty="0"/>
          </a:p>
        </p:txBody>
      </p:sp>
      <p:sp>
        <p:nvSpPr>
          <p:cNvPr id="3" name="TextBox 2"/>
          <p:cNvSpPr txBox="1"/>
          <p:nvPr/>
        </p:nvSpPr>
        <p:spPr>
          <a:xfrm>
            <a:off x="2013748" y="3620663"/>
            <a:ext cx="5008504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$ </a:t>
            </a:r>
            <a:r>
              <a:rPr lang="en-US" dirty="0" err="1" smtClean="0"/>
              <a:t>npm</a:t>
            </a:r>
            <a:r>
              <a:rPr lang="en-US" dirty="0" smtClean="0"/>
              <a:t> </a:t>
            </a:r>
            <a:r>
              <a:rPr lang="en-US" dirty="0"/>
              <a:t>install -g </a:t>
            </a:r>
            <a:r>
              <a:rPr lang="en-US" dirty="0" err="1"/>
              <a:t>cordova</a:t>
            </a:r>
            <a:r>
              <a:rPr lang="en-US" dirty="0"/>
              <a:t> ionic</a:t>
            </a:r>
          </a:p>
        </p:txBody>
      </p:sp>
    </p:spTree>
    <p:extLst>
      <p:ext uri="{BB962C8B-B14F-4D97-AF65-F5344CB8AC3E}">
        <p14:creationId xmlns:p14="http://schemas.microsoft.com/office/powerpoint/2010/main" val="100760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half" idx="1"/>
          </p:nvPr>
        </p:nvSpPr>
        <p:spPr>
          <a:xfrm>
            <a:off x="467999" y="1582994"/>
            <a:ext cx="8322039" cy="453700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With the terminal you can create a new IONIC-Project with 5 different templates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Create a </a:t>
            </a:r>
            <a:r>
              <a:rPr lang="de-DE" dirty="0" err="1" smtClean="0"/>
              <a:t>new</a:t>
            </a:r>
            <a:r>
              <a:rPr lang="de-DE" dirty="0" smtClean="0"/>
              <a:t> IONIC-Project</a:t>
            </a:r>
            <a:endParaRPr lang="de-DE" dirty="0"/>
          </a:p>
        </p:txBody>
      </p:sp>
      <p:sp>
        <p:nvSpPr>
          <p:cNvPr id="3" name="TextBox 2"/>
          <p:cNvSpPr txBox="1"/>
          <p:nvPr/>
        </p:nvSpPr>
        <p:spPr>
          <a:xfrm>
            <a:off x="1392295" y="3620663"/>
            <a:ext cx="6070387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$ ionic </a:t>
            </a:r>
            <a:r>
              <a:rPr lang="en-US" dirty="0"/>
              <a:t>start </a:t>
            </a:r>
            <a:r>
              <a:rPr lang="en-US" dirty="0" err="1"/>
              <a:t>MyIonicProject</a:t>
            </a:r>
            <a:r>
              <a:rPr lang="en-US" dirty="0"/>
              <a:t> </a:t>
            </a:r>
            <a:r>
              <a:rPr lang="en-US" dirty="0" err="1" smtClean="0"/>
              <a:t>sidemenu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575920" y="4082328"/>
            <a:ext cx="1886762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tabs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75920" y="4543993"/>
            <a:ext cx="1886762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mtClean="0"/>
              <a:t>blank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75920" y="5531787"/>
            <a:ext cx="1886762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tutorial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575920" y="5010123"/>
            <a:ext cx="1886762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super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8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FH_PPT_Vorlage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BFH-Schrif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e95561030a1194bdd1903eaf06697dcb">
  <xsd:schema xmlns:xsd="http://www.w3.org/2001/XMLSchema" xmlns:xs="http://www.w3.org/2001/XMLSchema" xmlns:p="http://schemas.microsoft.com/office/2006/metadata/properties" xmlns:ns2="f6f68f68-5570-446d-b1e6-2310e70d83d3" xmlns:ns3="2551ef7e-3b29-44d1-a8ad-ef34c26bfc60" targetNamespace="http://schemas.microsoft.com/office/2006/metadata/properties" ma:root="true" ma:fieldsID="a12ba8f3cc9838c64a8c8804efb93033" ns2:_="" ns3:_="">
    <xsd:import namespace="f6f68f68-5570-446d-b1e6-2310e70d83d3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f68f68-5570-446d-b1e6-2310e70d83d3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472</QMPilot_DokID>
    <BfhIntranetDepartmentText xmlns="f6f68f68-5570-446d-b1e6-2310e70d83d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Props1.xml><?xml version="1.0" encoding="utf-8"?>
<ds:datastoreItem xmlns:ds="http://schemas.openxmlformats.org/officeDocument/2006/customXml" ds:itemID="{300D78C0-3D44-4965-BDA1-8F8DE0C827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f68f68-5570-446d-b1e6-2310e70d83d3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BDE0C0-35B0-425A-AB3D-D29ACB5B09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B0FDAEB-5172-4F6A-8A5C-B45BD234C9BF}">
  <ds:schemaRefs>
    <ds:schemaRef ds:uri="http://schemas.microsoft.com/office/2006/metadata/properties"/>
    <ds:schemaRef ds:uri="http://schemas.microsoft.com/office/infopath/2007/PartnerControls"/>
    <ds:schemaRef ds:uri="2551ef7e-3b29-44d1-a8ad-ef34c26bfc60"/>
    <ds:schemaRef ds:uri="f6f68f68-5570-446d-b1e6-2310e70d83d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</Template>
  <TotalTime>486</TotalTime>
  <Words>609</Words>
  <Application>Microsoft Macintosh PowerPoint</Application>
  <PresentationFormat>On-screen Show (4:3)</PresentationFormat>
  <Paragraphs>229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Calibri</vt:lpstr>
      <vt:lpstr>Lucida Grande</vt:lpstr>
      <vt:lpstr>Lucida Sans</vt:lpstr>
      <vt:lpstr>Lucida Sans Unicode</vt:lpstr>
      <vt:lpstr>Menlo</vt:lpstr>
      <vt:lpstr>MS PGothic</vt:lpstr>
      <vt:lpstr>ＭＳ Ｐゴシック</vt:lpstr>
      <vt:lpstr>Arial</vt:lpstr>
      <vt:lpstr>BFH_PPT_Vorlage</vt:lpstr>
      <vt:lpstr>IONIC Framework</vt:lpstr>
      <vt:lpstr>Content</vt:lpstr>
      <vt:lpstr>Ionic Framework</vt:lpstr>
      <vt:lpstr>IONIC</vt:lpstr>
      <vt:lpstr>IONIC</vt:lpstr>
      <vt:lpstr>Ionic Framework</vt:lpstr>
      <vt:lpstr>Installation – Node.js</vt:lpstr>
      <vt:lpstr>Installation – Cordova &amp; IONIC</vt:lpstr>
      <vt:lpstr>Create a new IONIC-Project</vt:lpstr>
      <vt:lpstr>Run your project</vt:lpstr>
      <vt:lpstr>IDE – Recommendation</vt:lpstr>
      <vt:lpstr>Ionic Framework</vt:lpstr>
      <vt:lpstr>Task 1 : My First App</vt:lpstr>
      <vt:lpstr>MIDATA</vt:lpstr>
      <vt:lpstr>MIDATA – Accounts </vt:lpstr>
      <vt:lpstr>MIDATA.JS</vt:lpstr>
      <vt:lpstr>MIDATA – Login (Username, Password)</vt:lpstr>
      <vt:lpstr>MIDATA – Login OAuth</vt:lpstr>
      <vt:lpstr>MIDATA – Create Observation</vt:lpstr>
      <vt:lpstr>MIDATA – Create Observation with JSON</vt:lpstr>
      <vt:lpstr>MIDATA – Create Observation with JSON</vt:lpstr>
      <vt:lpstr>MIDATA – Create Observation with JSON</vt:lpstr>
      <vt:lpstr>MIDATA – Get Observations</vt:lpstr>
      <vt:lpstr>Task 2 : My First MIDATA App </vt:lpstr>
      <vt:lpstr>Solution : Task 1 &amp; 2</vt:lpstr>
      <vt:lpstr>Links</vt:lpstr>
      <vt:lpstr>Thank you for listening</vt:lpstr>
    </vt:vector>
  </TitlesOfParts>
  <Company>Berner Fachhochschule</Company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BFH_Musterpräsentation</dc:title>
  <dc:creator>Gloor Manuela</dc:creator>
  <cp:lastModifiedBy>Mujkic Ohran [mko1]</cp:lastModifiedBy>
  <cp:revision>86</cp:revision>
  <cp:lastPrinted>2013-04-25T14:17:09Z</cp:lastPrinted>
  <dcterms:created xsi:type="dcterms:W3CDTF">2013-04-25T14:36:44Z</dcterms:created>
  <dcterms:modified xsi:type="dcterms:W3CDTF">2017-05-18T06:38:14Z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0x0101009127C3B567804923A8661E062BBD8EF500AB8983C84EF542A7976DC8547A5CDC52001BD440F45714504284DA526949208683</vt:lpwstr>
  </property>
  <property fmtid="{D5CDD505-2E9C-101B-9397-08002B2CF9AE}" pid="3" name="BfhIntranetDocumentType">
    <vt:lpwstr>241;#Vorlage|de1a6d3c-ac6a-4b34-8edd-308eb81066db</vt:lpwstr>
  </property>
  <property fmtid="{D5CDD505-2E9C-101B-9397-08002B2CF9AE}" pid="4" name="TaxCatchAll">
    <vt:lpwstr>241;#Vorlage|de1a6d3c-ac6a-4b34-8edd-308eb81066db</vt:lpwstr>
  </property>
</Properties>
</file>